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AFA19-B16F-4727-A1EC-09A72980E545}" type="datetimeFigureOut">
              <a:rPr lang="es-ES" smtClean="0"/>
              <a:pPr/>
              <a:t>09/05/2013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39988-744A-425C-AAD3-432397C458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europa.eu.int/comm/europeaid/projects/amlat/eurosocial_e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592288"/>
          </a:xfrm>
        </p:spPr>
        <p:txBody>
          <a:bodyPr>
            <a:normAutofit fontScale="90000"/>
          </a:bodyPr>
          <a:lstStyle/>
          <a:p>
            <a:r>
              <a:rPr lang="es-ES" b="1" cap="small" dirty="0"/>
              <a:t> </a:t>
            </a:r>
            <a:r>
              <a:rPr lang="es-ES" dirty="0"/>
              <a:t/>
            </a:r>
            <a:br>
              <a:rPr lang="es-ES" dirty="0"/>
            </a:br>
            <a:r>
              <a:rPr lang="es-ES" sz="2200" b="1" cap="sm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“Desafíos y Oportunidades para la Equidad en el Acceso a Servicios de Salud: equidad en la disponibilidad y el uso racional de medicamentos y equidad en la disponibilidad de recursos humanos”</a:t>
            </a:r>
            <a:r>
              <a:rPr lang="es-ES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s-ES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s-ES" sz="2200" b="1" cap="sm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s-ES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s-ES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s-ES" sz="2000" b="1" dirty="0" smtClean="0"/>
              <a:t>Bogotá</a:t>
            </a:r>
            <a:r>
              <a:rPr lang="es-ES" sz="2000" b="1" dirty="0"/>
              <a:t>, Colombia, 9 y 10 de mayo de 2013</a:t>
            </a:r>
            <a:r>
              <a:rPr lang="es-ES" sz="2000" dirty="0"/>
              <a:t/>
            </a:r>
            <a:br>
              <a:rPr lang="es-ES" sz="2000" dirty="0"/>
            </a:br>
            <a:endParaRPr lang="es-ES" sz="2000" dirty="0"/>
          </a:p>
        </p:txBody>
      </p:sp>
      <p:pic>
        <p:nvPicPr>
          <p:cNvPr id="1026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 completo consorcio de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861047"/>
            <a:ext cx="4536504" cy="2474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Países participantes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3433936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s-MX" dirty="0" smtClean="0"/>
              <a:t> Bolivia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Chile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Colombia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Costa Rica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Ecuador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Panamá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Paraguay</a:t>
            </a:r>
          </a:p>
          <a:p>
            <a:pPr algn="l">
              <a:buFont typeface="Arial" pitchFamily="34" charset="0"/>
              <a:buChar char="•"/>
            </a:pPr>
            <a:r>
              <a:rPr lang="es-MX" dirty="0" smtClean="0"/>
              <a:t> Uruguay</a:t>
            </a:r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772400" cy="1109985"/>
          </a:xfrm>
        </p:spPr>
        <p:txBody>
          <a:bodyPr/>
          <a:lstStyle/>
          <a:p>
            <a:r>
              <a:rPr lang="es-MX" dirty="0" smtClean="0"/>
              <a:t>Antecedentes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7664" y="2420888"/>
            <a:ext cx="6400800" cy="3960440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s-MX" sz="7200" dirty="0" smtClean="0"/>
              <a:t>Misión de lanzamiento de acciones en salud y preparaci{on del Encuentro regional sobre equidad (Bolivia, Perú y Uruguay, septiembre 2012) </a:t>
            </a:r>
          </a:p>
          <a:p>
            <a:pPr algn="just">
              <a:buFont typeface="Arial" pitchFamily="34" charset="0"/>
              <a:buChar char="•"/>
            </a:pPr>
            <a:endParaRPr lang="es-MX" sz="7200" dirty="0" smtClean="0"/>
          </a:p>
          <a:p>
            <a:pPr algn="l">
              <a:buFont typeface="Arial" pitchFamily="34" charset="0"/>
              <a:buChar char="•"/>
            </a:pPr>
            <a:r>
              <a:rPr lang="es-MX" sz="7200" dirty="0"/>
              <a:t> </a:t>
            </a:r>
            <a:r>
              <a:rPr lang="es-MX" sz="7200" dirty="0" smtClean="0"/>
              <a:t>Reunión de Montevideo, 2012, sobre “Equidad en Salud: medición para la acción”</a:t>
            </a:r>
          </a:p>
          <a:p>
            <a:pPr algn="l">
              <a:buFont typeface="Arial" pitchFamily="34" charset="0"/>
              <a:buChar char="•"/>
            </a:pPr>
            <a:endParaRPr lang="es-MX" sz="7200" dirty="0" smtClean="0"/>
          </a:p>
          <a:p>
            <a:pPr algn="l">
              <a:buFont typeface="Arial" pitchFamily="34" charset="0"/>
              <a:buChar char="•"/>
            </a:pPr>
            <a:r>
              <a:rPr lang="es-MX" sz="7200" dirty="0"/>
              <a:t> </a:t>
            </a:r>
            <a:r>
              <a:rPr lang="es-MX" sz="7200" dirty="0" smtClean="0"/>
              <a:t>Elaboracion de fichas para aprobación de la CE</a:t>
            </a:r>
          </a:p>
          <a:p>
            <a:pPr algn="l">
              <a:buFont typeface="Arial" pitchFamily="34" charset="0"/>
              <a:buChar char="•"/>
            </a:pPr>
            <a:endParaRPr lang="es-MX" sz="7200" dirty="0" smtClean="0"/>
          </a:p>
          <a:p>
            <a:pPr algn="l">
              <a:buFont typeface="Arial" pitchFamily="34" charset="0"/>
              <a:buChar char="•"/>
            </a:pPr>
            <a:r>
              <a:rPr lang="es-MX" sz="7200" dirty="0" smtClean="0"/>
              <a:t>Aprobación del PAA por parte de la CE</a:t>
            </a:r>
          </a:p>
          <a:p>
            <a:pPr algn="l">
              <a:buFont typeface="Arial" pitchFamily="34" charset="0"/>
              <a:buChar char="•"/>
            </a:pPr>
            <a:endParaRPr lang="es-MX" sz="7200" dirty="0" smtClean="0"/>
          </a:p>
          <a:p>
            <a:pPr algn="l">
              <a:buFont typeface="Arial" pitchFamily="34" charset="0"/>
              <a:buChar char="•"/>
            </a:pPr>
            <a:r>
              <a:rPr lang="es-MX" sz="7200" dirty="0" smtClean="0"/>
              <a:t>Reunión de Roma (marzo 2013)</a:t>
            </a:r>
          </a:p>
          <a:p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772400" cy="1470025"/>
          </a:xfrm>
        </p:spPr>
        <p:txBody>
          <a:bodyPr/>
          <a:lstStyle/>
          <a:p>
            <a:r>
              <a:rPr lang="es-MX" dirty="0" smtClean="0"/>
              <a:t>Plan Anual de Acción (PAA)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2852936"/>
            <a:ext cx="6400800" cy="3384376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s-MX" dirty="0" smtClean="0"/>
              <a:t> Comunidad de prácticas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Encuentro sobre desafíos y oportunidades para la equidad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Visitas a EU y/o AL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Un estudio de trabajo análitico sobre el tema de uso racional de medicamentos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/>
              <a:t> </a:t>
            </a:r>
            <a:r>
              <a:rPr lang="es-MX" dirty="0" smtClean="0"/>
              <a:t>Asesorias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Foro de intercambio de experiencias en el uso racional de medicamentos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Participación en Foro mundial sobre Recursos Humanos Recife (Brasil)</a:t>
            </a:r>
          </a:p>
          <a:p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2400" cy="1470025"/>
          </a:xfrm>
        </p:spPr>
        <p:txBody>
          <a:bodyPr/>
          <a:lstStyle/>
          <a:p>
            <a:r>
              <a:rPr lang="es-MX" dirty="0" smtClean="0"/>
              <a:t>Objetivos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417646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s-ES" dirty="0"/>
              <a:t> </a:t>
            </a:r>
          </a:p>
          <a:p>
            <a:pPr algn="just"/>
            <a:r>
              <a:rPr lang="es-ES" dirty="0"/>
              <a:t>El encuentro pretende desde una doble vertiente concretar desafíos y oportunidades para determinar los siguientes pasos a seguir  que conduzcan a atender efectivamente las prioridades de los países en </a:t>
            </a:r>
            <a:r>
              <a:rPr lang="es-ES" b="1" dirty="0"/>
              <a:t>la equidad en el acceso a los servicios de salud.</a:t>
            </a:r>
            <a:endParaRPr lang="es-ES" dirty="0"/>
          </a:p>
          <a:p>
            <a:pPr algn="just"/>
            <a:r>
              <a:rPr lang="es-ES" b="1" dirty="0"/>
              <a:t> </a:t>
            </a:r>
            <a:endParaRPr lang="es-ES" dirty="0"/>
          </a:p>
          <a:p>
            <a:pPr algn="just"/>
            <a:r>
              <a:rPr lang="es-ES" dirty="0"/>
              <a:t>De un lado, se concretaran los desafíos y oportunidades en materia de</a:t>
            </a:r>
            <a:r>
              <a:rPr lang="es-ES" b="1" dirty="0"/>
              <a:t> </a:t>
            </a:r>
            <a:r>
              <a:rPr lang="es-ES" dirty="0"/>
              <a:t>equidad en la disponibilidad y el uso racional de medicamentos, con lo cual el evento será pertinente para conocer experiencias de otros países, revisar modelos y perfilar los próximos pasos de la acción como respuesta a estos retos.</a:t>
            </a:r>
          </a:p>
          <a:p>
            <a:pPr algn="just"/>
            <a:r>
              <a:rPr lang="es-ES" dirty="0"/>
              <a:t> </a:t>
            </a:r>
          </a:p>
          <a:p>
            <a:pPr algn="just"/>
            <a:r>
              <a:rPr lang="es-ES" dirty="0"/>
              <a:t>De otro, se avanzará en la consolidación de respuestas que conduzcan a la estructura de herramientas adecuadas para una eficiente planeación y gestión de recursos humanos bajo un componente integral, que tenga en cuenta: la migración, la humanización de la atención, la formación, el respeto a la multiculturalidad y la intersectorialidad; de tal forma que, contribuya a la extensión de la protección social en salud y a la universalidad en el acceso a los servicios. </a:t>
            </a:r>
          </a:p>
          <a:p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229600" cy="1143000"/>
          </a:xfrm>
        </p:spPr>
        <p:txBody>
          <a:bodyPr/>
          <a:lstStyle/>
          <a:p>
            <a:r>
              <a:rPr lang="es-MX" dirty="0" smtClean="0"/>
              <a:t>Metodología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708920"/>
            <a:ext cx="8229600" cy="3744416"/>
          </a:xfrm>
        </p:spPr>
        <p:txBody>
          <a:bodyPr>
            <a:normAutofit/>
          </a:bodyPr>
          <a:lstStyle/>
          <a:p>
            <a:r>
              <a:rPr lang="es-MX" dirty="0" smtClean="0"/>
              <a:t>Presentación de los países</a:t>
            </a:r>
          </a:p>
          <a:p>
            <a:r>
              <a:rPr lang="es-MX" dirty="0" smtClean="0"/>
              <a:t>Elaboración de dossiers nacionales</a:t>
            </a:r>
          </a:p>
          <a:p>
            <a:r>
              <a:rPr lang="es-MX" dirty="0" smtClean="0"/>
              <a:t>Documento “Estado de Arte” </a:t>
            </a:r>
          </a:p>
          <a:p>
            <a:r>
              <a:rPr lang="es-MX" dirty="0" smtClean="0"/>
              <a:t>Reuniones por grupos de trabajo según componente de acción</a:t>
            </a:r>
          </a:p>
          <a:p>
            <a:r>
              <a:rPr lang="es-MX" dirty="0" smtClean="0"/>
              <a:t>Conclusiones y proximos pasos </a:t>
            </a:r>
          </a:p>
          <a:p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484784"/>
            <a:ext cx="7772400" cy="1470025"/>
          </a:xfrm>
        </p:spPr>
        <p:txBody>
          <a:bodyPr>
            <a:noAutofit/>
          </a:bodyPr>
          <a:lstStyle/>
          <a:p>
            <a:r>
              <a:rPr lang="es-MX" sz="3600" dirty="0" smtClean="0"/>
              <a:t>Herramientas e instrumentos disponibles para dar respuesta a las demandas</a:t>
            </a:r>
            <a:endParaRPr lang="es-ES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140968"/>
            <a:ext cx="6400800" cy="3168352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s-MX" dirty="0" smtClean="0"/>
              <a:t> Comunidad de prácticas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Visitas de intercambio de experiencias a EU y/o AL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Revisión entre pares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Asesorias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Documentos de estudio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 Otros: cursos, seminarios, encuentros, Foros</a:t>
            </a:r>
          </a:p>
          <a:p>
            <a:pPr algn="just">
              <a:buFont typeface="Arial" pitchFamily="34" charset="0"/>
              <a:buChar char="•"/>
            </a:pPr>
            <a:endParaRPr lang="es-ES" dirty="0"/>
          </a:p>
        </p:txBody>
      </p:sp>
      <p:pic>
        <p:nvPicPr>
          <p:cNvPr id="4" name="Picture 2" descr="EUROsociAL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211959" y="404664"/>
            <a:ext cx="11337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220</Words>
  <Application>Microsoft Office PowerPoint</Application>
  <PresentationFormat>Presentación en pantalla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  “Desafíos y Oportunidades para la Equidad en el Acceso a Servicios de Salud: equidad en la disponibilidad y el uso racional de medicamentos y equidad en la disponibilidad de recursos humanos”   Bogotá, Colombia, 9 y 10 de mayo de 2013 </vt:lpstr>
      <vt:lpstr>  Países participantes</vt:lpstr>
      <vt:lpstr>Antecedentes</vt:lpstr>
      <vt:lpstr>Plan Anual de Acción (PAA)</vt:lpstr>
      <vt:lpstr>Objetivos</vt:lpstr>
      <vt:lpstr>Metodología</vt:lpstr>
      <vt:lpstr>Herramientas e instrumentos disponibles para dar respuesta a las demandas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“Desafíos y Oportunidades para la Equidad en el Acceso a Servicios de Salud: equidad en la disponibilidad y el uso racional de medicamentos y equidad en la disponibilidad de recursos humanos”   Bogotá, Colombia, 9 y 10 de mayo de 2013</dc:title>
  <dc:creator>Invitado</dc:creator>
  <cp:lastModifiedBy>PLATAFORMA</cp:lastModifiedBy>
  <cp:revision>9</cp:revision>
  <dcterms:created xsi:type="dcterms:W3CDTF">2013-05-09T05:34:34Z</dcterms:created>
  <dcterms:modified xsi:type="dcterms:W3CDTF">2013-05-09T21:17:12Z</dcterms:modified>
</cp:coreProperties>
</file>